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91" r:id="rId2"/>
    <p:sldId id="357" r:id="rId3"/>
    <p:sldId id="408" r:id="rId4"/>
    <p:sldId id="409" r:id="rId5"/>
    <p:sldId id="410" r:id="rId6"/>
    <p:sldId id="463" r:id="rId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4" autoAdjust="0"/>
    <p:restoredTop sz="90786" autoAdjust="0"/>
  </p:normalViewPr>
  <p:slideViewPr>
    <p:cSldViewPr>
      <p:cViewPr varScale="1">
        <p:scale>
          <a:sx n="104" d="100"/>
          <a:sy n="104" d="100"/>
        </p:scale>
        <p:origin x="23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0"/>
    </p:cViewPr>
  </p:outlineViewPr>
  <p:notesTextViewPr>
    <p:cViewPr>
      <p:scale>
        <a:sx n="70" d="100"/>
        <a:sy n="7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1866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95668-1827-4746-B646-088A2E32A84D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8C451-D660-46A3-8E69-2A48E13040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91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r">
              <a:defRPr sz="1200"/>
            </a:lvl1pPr>
          </a:lstStyle>
          <a:p>
            <a:fld id="{C8A0C118-1836-419E-91B9-BCFA240D580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1" rIns="95561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5561" tIns="47781" rIns="95561" bIns="4778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3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r">
              <a:defRPr sz="1200"/>
            </a:lvl1pPr>
          </a:lstStyle>
          <a:p>
            <a:fld id="{3FF50D90-8D2F-4E4F-B1A6-565029CED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1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서울대학원 병원에 지원한 이승현입니다 </a:t>
            </a:r>
            <a:endParaRPr lang="en-US" altLang="ko-KR" dirty="0"/>
          </a:p>
          <a:p>
            <a:r>
              <a:rPr lang="ko-KR" altLang="en-US" dirty="0"/>
              <a:t>저는 공통주제 및 발표주제 </a:t>
            </a:r>
            <a:r>
              <a:rPr lang="en-US" altLang="ko-KR" dirty="0"/>
              <a:t>1</a:t>
            </a:r>
            <a:r>
              <a:rPr lang="ko-KR" altLang="en-US" dirty="0"/>
              <a:t>을 선택하였습니다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0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제가 위 회사에 지원한 동기입니다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초등학교 입학 전까지 외할머니와 함께 살았는데요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몇 년 전 외할머니가 건강 악화로 병원에서 계시다가 돌아가셨습니다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위 과정에서 복지 뿐만 아니라 경제적인 측면에서 병원에 많은 도움을 받았습니다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계기로 병원 전산 시스템에 관심을 갖게 되었고 서울대병원에 지원하였습니다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원가 시스템 관리에 지원한 계기는 아무래도 제가 돈에 관심이 많아서 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병원 시스템에서 제가 배운 전공과 관심사를 일치하는 원가 시스템에 지원하였습니다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병원 원가 분석은 일반 원가분석과는 다소 차이가 있습니다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 의료 원가에서 차이가 두드러지는데요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의료원가란 병원의 의료활동 및 유지</a:t>
            </a:r>
            <a:r>
              <a:rPr lang="en-US" altLang="ko-KR" dirty="0"/>
              <a:t>, </a:t>
            </a:r>
            <a:r>
              <a:rPr lang="ko-KR" altLang="en-US" dirty="0"/>
              <a:t>관리를 위하여 발생한 비용을 말합니다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인건비란 교직원급여</a:t>
            </a:r>
            <a:r>
              <a:rPr lang="en-US" altLang="ko-KR" dirty="0"/>
              <a:t>, </a:t>
            </a:r>
            <a:r>
              <a:rPr lang="ko-KR" altLang="en-US" dirty="0"/>
              <a:t>퇴직급여</a:t>
            </a:r>
            <a:r>
              <a:rPr lang="en-US" altLang="ko-KR" dirty="0"/>
              <a:t>,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연금</a:t>
            </a:r>
            <a:r>
              <a:rPr lang="en-US" altLang="ko-KR" dirty="0"/>
              <a:t>, </a:t>
            </a:r>
            <a:r>
              <a:rPr lang="ko-KR" altLang="en-US" dirty="0"/>
              <a:t>법정부담금 등 근로의 대가로 지급되는 비용을 말합니다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재료비란 </a:t>
            </a:r>
            <a:r>
              <a:rPr lang="ko-KR" altLang="en-US" dirty="0" err="1"/>
              <a:t>약품비</a:t>
            </a:r>
            <a:r>
              <a:rPr lang="en-US" altLang="ko-KR" dirty="0"/>
              <a:t>, </a:t>
            </a:r>
            <a:r>
              <a:rPr lang="ko-KR" altLang="en-US" dirty="0"/>
              <a:t>진료재료비</a:t>
            </a:r>
            <a:r>
              <a:rPr lang="en-US" altLang="ko-KR" dirty="0"/>
              <a:t>, </a:t>
            </a:r>
            <a:r>
              <a:rPr lang="ko-KR" altLang="en-US" dirty="0"/>
              <a:t>급식재료비</a:t>
            </a:r>
            <a:r>
              <a:rPr lang="en-US" altLang="ko-KR" dirty="0"/>
              <a:t>, </a:t>
            </a:r>
            <a:r>
              <a:rPr lang="ko-KR" altLang="en-US" dirty="0" err="1"/>
              <a:t>매입에누리</a:t>
            </a:r>
            <a:r>
              <a:rPr lang="ko-KR" altLang="en-US" dirty="0"/>
              <a:t> 등 원가성에 있는 재료비 및 직영 수익을 위한 상품 원가를 말합니다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관리운영비란</a:t>
            </a:r>
            <a:r>
              <a:rPr lang="ko-KR" altLang="en-US" dirty="0"/>
              <a:t> 복리후생비</a:t>
            </a:r>
            <a:r>
              <a:rPr lang="en-US" altLang="ko-KR" dirty="0"/>
              <a:t>, </a:t>
            </a:r>
            <a:r>
              <a:rPr lang="ko-KR" altLang="en-US" dirty="0"/>
              <a:t>여비교통비</a:t>
            </a:r>
            <a:r>
              <a:rPr lang="en-US" altLang="ko-KR" dirty="0"/>
              <a:t>, </a:t>
            </a:r>
            <a:r>
              <a:rPr lang="ko-KR" altLang="en-US" dirty="0"/>
              <a:t>통신비</a:t>
            </a:r>
            <a:r>
              <a:rPr lang="en-US" altLang="ko-KR" dirty="0"/>
              <a:t>, </a:t>
            </a:r>
            <a:r>
              <a:rPr lang="ko-KR" altLang="en-US" dirty="0"/>
              <a:t>전기수도료</a:t>
            </a:r>
            <a:r>
              <a:rPr lang="en-US" altLang="ko-KR" dirty="0"/>
              <a:t>, </a:t>
            </a:r>
            <a:r>
              <a:rPr lang="ko-KR" altLang="en-US" dirty="0" err="1"/>
              <a:t>세금과공과</a:t>
            </a:r>
            <a:r>
              <a:rPr lang="en-US" altLang="ko-KR" dirty="0"/>
              <a:t>,</a:t>
            </a:r>
            <a:r>
              <a:rPr lang="ko-KR" altLang="en-US" dirty="0"/>
              <a:t> 보험료 등 병원의 관리와 유지에서 발생하는 비용을 말합니다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병원 특수성 고려한 원가분석 활용 방안으로 저는 간호수가 분리 및 신설을 제안하고 싶습니다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독립된 간호 수가를 신설하고 반영하는 방향의 관리 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/>
          <p:cNvSpPr>
            <a:spLocks noChangeArrowheads="1"/>
          </p:cNvSpPr>
          <p:nvPr userDrawn="1"/>
        </p:nvSpPr>
        <p:spPr bwMode="gray">
          <a:xfrm>
            <a:off x="0" y="2467744"/>
            <a:ext cx="9144000" cy="153732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8"/>
          <p:cNvSpPr>
            <a:spLocks noChangeArrowheads="1"/>
          </p:cNvSpPr>
          <p:nvPr userDrawn="1"/>
        </p:nvSpPr>
        <p:spPr bwMode="gray">
          <a:xfrm>
            <a:off x="0" y="2463552"/>
            <a:ext cx="8229600" cy="1537320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05000" y="4581128"/>
            <a:ext cx="5181600" cy="1362472"/>
          </a:xfrm>
        </p:spPr>
        <p:txBody>
          <a:bodyPr>
            <a:normAutofit/>
          </a:bodyPr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ko-KR" altLang="en-US" dirty="0"/>
              <a:t>마스터 부제목 스타일 편집</a:t>
            </a:r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28600" y="6477000"/>
            <a:ext cx="2895600" cy="244475"/>
          </a:xfrm>
        </p:spPr>
        <p:txBody>
          <a:bodyPr/>
          <a:lstStyle>
            <a:lvl1pPr algn="ctr">
              <a:defRPr sz="1200">
                <a:latin typeface="Arial" charset="0"/>
              </a:defRPr>
            </a:lvl1pPr>
          </a:lstStyle>
          <a:p>
            <a:r>
              <a:rPr lang="en-US" altLang="ko-KR"/>
              <a:t>Data Engineering Lab</a:t>
            </a:r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C860FE6-8308-47DF-9AC8-988AC369A0F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924800" cy="6858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026" name="Picture 2" descr="ìì¸ëíêµë³ìì ëí ì´ë¯¸ì§ ê²ìê²°ê³¼">
            <a:extLst>
              <a:ext uri="{FF2B5EF4-FFF2-40B4-BE49-F238E27FC236}">
                <a16:creationId xmlns:a16="http://schemas.microsoft.com/office/drawing/2014/main" id="{CFCF77BD-779F-4AA5-8EFD-AC565D321F5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7" b="28359"/>
          <a:stretch/>
        </p:blipFill>
        <p:spPr bwMode="auto">
          <a:xfrm>
            <a:off x="232756" y="187030"/>
            <a:ext cx="10205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63688" y="1329513"/>
            <a:ext cx="6949436" cy="4763783"/>
          </a:xfrm>
          <a:ln>
            <a:noFill/>
          </a:ln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aseline="0">
                <a:latin typeface="+mn-lt"/>
                <a:ea typeface="+mn-ea"/>
              </a:defRPr>
            </a:lvl1pPr>
            <a:lvl2pPr marL="914400" indent="-457200">
              <a:buFont typeface="+mj-lt"/>
              <a:buAutoNum type="arabicPeriod"/>
              <a:defRPr baseline="0">
                <a:latin typeface="+mn-lt"/>
                <a:ea typeface="+mn-ea"/>
              </a:defRPr>
            </a:lvl2pPr>
            <a:lvl3pPr>
              <a:defRPr sz="1800"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9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n-lt"/>
                <a:ea typeface="+mn-ea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7452320" y="6572248"/>
            <a:ext cx="1691680" cy="285752"/>
          </a:xfrm>
        </p:spPr>
        <p:txBody>
          <a:bodyPr/>
          <a:lstStyle/>
          <a:p>
            <a:pPr algn="r"/>
            <a:r>
              <a:rPr lang="en-US" altLang="ko-KR"/>
              <a:t>Data Engineering Lab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579278" y="6525344"/>
            <a:ext cx="1928826" cy="285752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51A1487E-DBED-4463-9CDC-DD4A939A64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348" y="2071679"/>
            <a:ext cx="7772400" cy="1214446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00232" y="3714752"/>
            <a:ext cx="6486516" cy="1500198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ìì¸ëíêµë³ìì ëí ì´ë¯¸ì§ ê²ìê²°ê³¼">
            <a:extLst>
              <a:ext uri="{FF2B5EF4-FFF2-40B4-BE49-F238E27FC236}">
                <a16:creationId xmlns:a16="http://schemas.microsoft.com/office/drawing/2014/main" id="{1AEC8696-65F0-47C4-8316-5C082F4696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7" b="28359"/>
          <a:stretch/>
        </p:blipFill>
        <p:spPr bwMode="auto">
          <a:xfrm>
            <a:off x="7655908" y="260648"/>
            <a:ext cx="10205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14422"/>
            <a:ext cx="8229600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altLang="ko-KR"/>
              <a:t>Data Engineering Lab</a:t>
            </a:r>
            <a:endParaRPr lang="ko-KR" altLang="en-US" dirty="0"/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gray">
          <a:xfrm>
            <a:off x="0" y="-27384"/>
            <a:ext cx="9144000" cy="139824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 userDrawn="1"/>
        </p:nvSpPr>
        <p:spPr bwMode="gray">
          <a:xfrm>
            <a:off x="0" y="-27384"/>
            <a:ext cx="8229600" cy="139824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8" name="Picture 2" descr="ìì¸ëíêµë³ìì ëí ì´ë¯¸ì§ ê²ìê²°ê³¼">
            <a:extLst>
              <a:ext uri="{FF2B5EF4-FFF2-40B4-BE49-F238E27FC236}">
                <a16:creationId xmlns:a16="http://schemas.microsoft.com/office/drawing/2014/main" id="{493D7B4E-86AC-44A9-B2FF-DDD68C91ABF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7" b="28359"/>
          <a:stretch/>
        </p:blipFill>
        <p:spPr bwMode="auto">
          <a:xfrm>
            <a:off x="140519" y="6525344"/>
            <a:ext cx="633362" cy="2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62" r:id="rId3"/>
    <p:sldLayoutId id="214748366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eontax.tistory.com/1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amerlimit.com/5-mobile-apps-for-earning-money-easil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eontax.tistory.com/10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eontax.tistory.com/10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24944"/>
            <a:ext cx="8424936" cy="685800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dirty="0"/>
              <a:t>Presentation 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 bwMode="black">
          <a:xfrm>
            <a:off x="1800000" y="4221088"/>
            <a:ext cx="554732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2019. 04. 08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000" dirty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dirty="0" err="1"/>
              <a:t>Seung</a:t>
            </a:r>
            <a:r>
              <a:rPr lang="en-US" altLang="ko-KR" dirty="0"/>
              <a:t> </a:t>
            </a:r>
            <a:r>
              <a:rPr lang="en-US" altLang="ko-KR" dirty="0" err="1"/>
              <a:t>hyun</a:t>
            </a:r>
            <a:r>
              <a:rPr lang="en-US" altLang="ko-KR" dirty="0"/>
              <a:t> Lee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900" dirty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93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2" descr="ë§ë¬¼ì] 'í ë¨¸ë ì¸íë¼'">
            <a:extLst>
              <a:ext uri="{FF2B5EF4-FFF2-40B4-BE49-F238E27FC236}">
                <a16:creationId xmlns:a16="http://schemas.microsoft.com/office/drawing/2014/main" id="{1848800E-7E18-4B00-A3BF-3F3D554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6" y="692696"/>
            <a:ext cx="9154996" cy="549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08EC44-0845-48DB-BC43-98307A7302FC}"/>
              </a:ext>
            </a:extLst>
          </p:cNvPr>
          <p:cNvSpPr/>
          <p:nvPr/>
        </p:nvSpPr>
        <p:spPr>
          <a:xfrm>
            <a:off x="6787510" y="6294512"/>
            <a:ext cx="23762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-US" altLang="ko-KR" sz="900" u="sng" dirty="0"/>
              <a:t> [</a:t>
            </a:r>
            <a:r>
              <a:rPr lang="ko-KR" altLang="en-US" sz="900" u="sng" dirty="0"/>
              <a:t>만물상</a:t>
            </a:r>
            <a:r>
              <a:rPr lang="en-US" altLang="ko-KR" sz="900" u="sng" dirty="0"/>
              <a:t>] ‘</a:t>
            </a:r>
            <a:r>
              <a:rPr lang="ko-KR" altLang="en-US" sz="900" u="sng" dirty="0"/>
              <a:t>할머니 인프라‘ 조선일보</a:t>
            </a:r>
          </a:p>
        </p:txBody>
      </p:sp>
    </p:spTree>
    <p:extLst>
      <p:ext uri="{BB962C8B-B14F-4D97-AF65-F5344CB8AC3E}">
        <p14:creationId xmlns:p14="http://schemas.microsoft.com/office/powerpoint/2010/main" val="381740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8047EB-48AA-4937-90D3-7DC86285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04" y="836712"/>
            <a:ext cx="9154304" cy="51520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77367D-4B67-43BC-8AFE-B58DA283E7C2}"/>
              </a:ext>
            </a:extLst>
          </p:cNvPr>
          <p:cNvSpPr/>
          <p:nvPr/>
        </p:nvSpPr>
        <p:spPr>
          <a:xfrm>
            <a:off x="5220072" y="602128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https://gamerlimit.com/5-mobile-apps-for-earning-money-easily/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5651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병원 원가분석과 일반 원가분석의 차이점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8E87C3-B5BA-4D8B-922F-D0A931DC663F}"/>
              </a:ext>
            </a:extLst>
          </p:cNvPr>
          <p:cNvGrpSpPr/>
          <p:nvPr/>
        </p:nvGrpSpPr>
        <p:grpSpPr>
          <a:xfrm>
            <a:off x="567003" y="1412776"/>
            <a:ext cx="7953375" cy="4257675"/>
            <a:chOff x="595313" y="1300163"/>
            <a:chExt cx="7953375" cy="4257675"/>
          </a:xfrm>
        </p:grpSpPr>
        <p:pic>
          <p:nvPicPr>
            <p:cNvPr id="3" name="Picture 2" descr="https://t1.daumcdn.net/cfile/tistory/240F654F5639979226">
              <a:extLst>
                <a:ext uri="{FF2B5EF4-FFF2-40B4-BE49-F238E27FC236}">
                  <a16:creationId xmlns:a16="http://schemas.microsoft.com/office/drawing/2014/main" id="{4A39EAD5-0051-441D-9E81-E5EC53638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1300163"/>
              <a:ext cx="7953375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39C1115-0BAD-424C-8B13-6C7FA74CAA71}"/>
                </a:ext>
              </a:extLst>
            </p:cNvPr>
            <p:cNvSpPr/>
            <p:nvPr/>
          </p:nvSpPr>
          <p:spPr>
            <a:xfrm>
              <a:off x="755576" y="5327005"/>
              <a:ext cx="410445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출처 </a:t>
              </a:r>
              <a:r>
                <a:rPr lang="en-US" altLang="ko-KR" sz="900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 https://yeontax.tistory.com/109</a:t>
              </a:r>
              <a:endParaRPr lang="ko-KR" altLang="en-US" sz="9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F893A3-EAD1-41F6-9AE7-FF2C2DDC518A}"/>
              </a:ext>
            </a:extLst>
          </p:cNvPr>
          <p:cNvSpPr/>
          <p:nvPr/>
        </p:nvSpPr>
        <p:spPr>
          <a:xfrm>
            <a:off x="6804248" y="2060848"/>
            <a:ext cx="151216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5E5E22-62DD-4508-A5B7-EE695BC8B44D}"/>
              </a:ext>
            </a:extLst>
          </p:cNvPr>
          <p:cNvSpPr/>
          <p:nvPr/>
        </p:nvSpPr>
        <p:spPr>
          <a:xfrm>
            <a:off x="6804248" y="3284985"/>
            <a:ext cx="1512168" cy="412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1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병원의 특수성을 고려한 원가분석 활용 방안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B145B1-691E-4ED0-AB83-7AD979E4CE28}"/>
              </a:ext>
            </a:extLst>
          </p:cNvPr>
          <p:cNvGrpSpPr/>
          <p:nvPr/>
        </p:nvGrpSpPr>
        <p:grpSpPr>
          <a:xfrm>
            <a:off x="510135" y="1484784"/>
            <a:ext cx="8085470" cy="4486963"/>
            <a:chOff x="439234" y="1624654"/>
            <a:chExt cx="8085470" cy="4486963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EEEB711-F5BD-4302-86AC-D535982D3B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8" t="22699" r="6688" b="3801"/>
            <a:stretch/>
          </p:blipFill>
          <p:spPr bwMode="auto">
            <a:xfrm>
              <a:off x="562677" y="1624654"/>
              <a:ext cx="7962027" cy="4222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8F66E1-5D68-46D1-B614-D0B7E79027FD}"/>
                </a:ext>
              </a:extLst>
            </p:cNvPr>
            <p:cNvSpPr/>
            <p:nvPr/>
          </p:nvSpPr>
          <p:spPr>
            <a:xfrm>
              <a:off x="439234" y="5880785"/>
              <a:ext cx="410445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u="sng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출처 </a:t>
              </a:r>
              <a:r>
                <a:rPr lang="en-US" altLang="ko-KR" sz="900" u="sng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</a:t>
              </a:r>
              <a:r>
                <a:rPr lang="en-US" altLang="ko-KR" sz="900" u="sng" dirty="0"/>
                <a:t> </a:t>
              </a:r>
              <a:r>
                <a:rPr lang="ko-KR" altLang="en-US" sz="900" u="sng" dirty="0"/>
                <a:t>간호사 원가관리 역량강화</a:t>
              </a:r>
              <a:r>
                <a:rPr lang="en-US" altLang="ko-KR" sz="900" u="sng" dirty="0"/>
                <a:t>. </a:t>
              </a:r>
              <a:r>
                <a:rPr lang="ko-KR" altLang="en-US" sz="900" u="sng" dirty="0"/>
                <a:t>인하대학교</a:t>
              </a:r>
              <a:r>
                <a:rPr lang="en-US" altLang="ko-KR" sz="900" u="sng" dirty="0"/>
                <a:t>. </a:t>
              </a:r>
              <a:r>
                <a:rPr lang="ko-KR" altLang="en-US" sz="900" u="sng" dirty="0"/>
                <a:t>임지영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3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C8AD7-D3E2-4558-888F-0809B84B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" y="1122378"/>
            <a:ext cx="9136596" cy="43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911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테마">
      <a:majorFont>
        <a:latin typeface="Britannic Bold"/>
        <a:ea typeface="HY헤드라인M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6350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7783</TotalTime>
  <Words>257</Words>
  <Application>Microsoft Office PowerPoint</Application>
  <PresentationFormat>화면 슬라이드 쇼(4:3)</PresentationFormat>
  <Paragraphs>40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Wingdings</vt:lpstr>
      <vt:lpstr>테마1</vt:lpstr>
      <vt:lpstr>Presentation </vt:lpstr>
      <vt:lpstr>PowerPoint 프레젠테이션</vt:lpstr>
      <vt:lpstr>PowerPoint 프레젠테이션</vt:lpstr>
      <vt:lpstr>병원 원가분석과 일반 원가분석의 차이점 </vt:lpstr>
      <vt:lpstr>병원의 특수성을 고려한 원가분석 활용 방안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소개</dc:title>
  <dc:creator>dongseop</dc:creator>
  <cp:lastModifiedBy>이승현</cp:lastModifiedBy>
  <cp:revision>550</cp:revision>
  <cp:lastPrinted>2018-10-31T03:07:18Z</cp:lastPrinted>
  <dcterms:created xsi:type="dcterms:W3CDTF">2010-08-22T11:32:56Z</dcterms:created>
  <dcterms:modified xsi:type="dcterms:W3CDTF">2019-04-02T01:59:48Z</dcterms:modified>
</cp:coreProperties>
</file>